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 id="264" r:id="rId9"/>
    <p:sldId id="265" r:id="rId10"/>
    <p:sldId id="263" r:id="rId11"/>
    <p:sldId id="267" r:id="rId12"/>
    <p:sldId id="268" r:id="rId13"/>
    <p:sldId id="26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65" autoAdjust="0"/>
    <p:restoredTop sz="94660"/>
  </p:normalViewPr>
  <p:slideViewPr>
    <p:cSldViewPr snapToGrid="0">
      <p:cViewPr varScale="1">
        <p:scale>
          <a:sx n="64" d="100"/>
          <a:sy n="64" d="100"/>
        </p:scale>
        <p:origin x="78" y="3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9T14:35:32.295"/>
    </inkml:context>
    <inkml:brush xml:id="br0">
      <inkml:brushProperty name="width" value="0.025" units="cm"/>
      <inkml:brushProperty name="height" value="0.025" units="cm"/>
      <inkml:brushProperty name="color" value="#E71224"/>
    </inkml:brush>
  </inkml:definitions>
  <inkml:trace contextRef="#ctx0" brushRef="#br0">1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9T14:35:37.229"/>
    </inkml:context>
    <inkml:brush xml:id="br0">
      <inkml:brushProperty name="width" value="0.025" units="cm"/>
      <inkml:brushProperty name="height" value="0.025" units="cm"/>
      <inkml:brushProperty name="color" value="#E71224"/>
    </inkml:brush>
  </inkml:definitions>
  <inkml:trace contextRef="#ctx0" brushRef="#br0">1 1 24575,'1059'0'-1365,"-1023"0"-5461</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9T14:35:45.629"/>
    </inkml:context>
    <inkml:brush xml:id="br0">
      <inkml:brushProperty name="width" value="0.025" units="cm"/>
      <inkml:brushProperty name="height" value="0.025" units="cm"/>
      <inkml:brushProperty name="color" value="#E71224"/>
    </inkml:brush>
  </inkml:definitions>
  <inkml:trace contextRef="#ctx0" brushRef="#br0">1 1 24575,'1060'0'0,"-1036"0"-341,0 2 0,-1 1-1,32 8 1,-19-2-6485</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2-19T14:35:50.278"/>
    </inkml:context>
    <inkml:brush xml:id="br0">
      <inkml:brushProperty name="width" value="0.025" units="cm"/>
      <inkml:brushProperty name="height" value="0.025" units="cm"/>
      <inkml:brushProperty name="color" value="#E71224"/>
    </inkml:brush>
  </inkml:definitions>
  <inkml:trace contextRef="#ctx0" brushRef="#br0">1 1 24575,'36'2'0,"0"1"0,51 13 0,-44-8 0,50 4 0,423-9 0,-266-5 0,299 2-1365,-512 0-5461</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2BFEEF1-8E23-40A5-8F23-E3969B90DEE7}" type="datetimeFigureOut">
              <a:rPr lang="en-US" smtClean="0"/>
              <a:t>2/19/2022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3358437048"/>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BFEEF1-8E23-40A5-8F23-E3969B90DEE7}" type="datetimeFigureOut">
              <a:rPr lang="en-US" smtClean="0"/>
              <a:t>2/19/2022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1799047648"/>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2BFEEF1-8E23-40A5-8F23-E3969B90DEE7}" type="datetimeFigureOut">
              <a:rPr lang="en-US" smtClean="0"/>
              <a:t>2/19/2022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770042980"/>
      </p:ext>
    </p:extLst>
  </p:cSld>
  <p:clrMapOvr>
    <a:masterClrMapping/>
  </p:clrMapOvr>
  <p:transition spd="slow">
    <p:push dir="u"/>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02BFEEF1-8E23-40A5-8F23-E3969B90DEE7}" type="datetimeFigureOut">
              <a:rPr lang="en-US" smtClean="0"/>
              <a:t>2/19/2022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89735-1D95-4838-B68B-BBC8DDEE63E1}" type="slidenum">
              <a:rPr lang="en-US" smtClean="0"/>
              <a:t>‹#›</a:t>
            </a:fld>
            <a:endParaRPr lang="en-US"/>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3937076841"/>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BFEEF1-8E23-40A5-8F23-E3969B90DEE7}" type="datetimeFigureOut">
              <a:rPr lang="en-US" smtClean="0"/>
              <a:t>2/19/2022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1238224491"/>
      </p:ext>
    </p:extLst>
  </p:cSld>
  <p:clrMapOvr>
    <a:masterClrMapping/>
  </p:clrMapOvr>
  <p:transition spd="slow">
    <p:push dir="u"/>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2BFEEF1-8E23-40A5-8F23-E3969B90DEE7}" type="datetimeFigureOut">
              <a:rPr lang="en-US" smtClean="0"/>
              <a:t>2/19/2022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660384085"/>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02BFEEF1-8E23-40A5-8F23-E3969B90DEE7}" type="datetimeFigureOut">
              <a:rPr lang="en-US" smtClean="0"/>
              <a:t>2/19/2022</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51138747"/>
      </p:ext>
    </p:extLst>
  </p:cSld>
  <p:clrMapOvr>
    <a:masterClrMapping/>
  </p:clrMapOvr>
  <p:transition spd="slow">
    <p:push dir="u"/>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BFEEF1-8E23-40A5-8F23-E3969B90DEE7}" type="datetimeFigureOut">
              <a:rPr lang="en-US" smtClean="0"/>
              <a:t>2/19/2022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594455630"/>
      </p:ext>
    </p:extLst>
  </p:cSld>
  <p:clrMapOvr>
    <a:masterClrMapping/>
  </p:clrMapOvr>
  <p:transition spd="slow">
    <p:push dir="u"/>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2BFEEF1-8E23-40A5-8F23-E3969B90DEE7}" type="datetimeFigureOut">
              <a:rPr lang="en-US" smtClean="0"/>
              <a:t>2/19/2022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2244458070"/>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02BFEEF1-8E23-40A5-8F23-E3969B90DEE7}" type="datetimeFigureOut">
              <a:rPr lang="en-US" smtClean="0"/>
              <a:t>2/19/2022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3117692597"/>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2BFEEF1-8E23-40A5-8F23-E3969B90DEE7}" type="datetimeFigureOut">
              <a:rPr lang="en-US" smtClean="0"/>
              <a:t>2/19/2022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4255930570"/>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2BFEEF1-8E23-40A5-8F23-E3969B90DEE7}" type="datetimeFigureOut">
              <a:rPr lang="en-US" smtClean="0"/>
              <a:t>2/19/2022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1575276270"/>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BFEEF1-8E23-40A5-8F23-E3969B90DEE7}" type="datetimeFigureOut">
              <a:rPr lang="en-US" smtClean="0"/>
              <a:t>2/19/2022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378350849"/>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02BFEEF1-8E23-40A5-8F23-E3969B90DEE7}" type="datetimeFigureOut">
              <a:rPr lang="en-US" smtClean="0"/>
              <a:t>2/19/2022</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3150582405"/>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02BFEEF1-8E23-40A5-8F23-E3969B90DEE7}" type="datetimeFigureOut">
              <a:rPr lang="en-US" smtClean="0"/>
              <a:t>2/19/2022</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2413977707"/>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02BFEEF1-8E23-40A5-8F23-E3969B90DEE7}" type="datetimeFigureOut">
              <a:rPr lang="en-US" smtClean="0"/>
              <a:t>2/19/2022</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3785977844"/>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2BFEEF1-8E23-40A5-8F23-E3969B90DEE7}" type="datetimeFigureOut">
              <a:rPr lang="en-US" smtClean="0"/>
              <a:t>2/19/2022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989735-1D95-4838-B68B-BBC8DDEE63E1}" type="slidenum">
              <a:rPr lang="en-US" smtClean="0"/>
              <a:t>‹#›</a:t>
            </a:fld>
            <a:endParaRPr lang="en-US"/>
          </a:p>
        </p:txBody>
      </p:sp>
    </p:spTree>
    <p:extLst>
      <p:ext uri="{BB962C8B-B14F-4D97-AF65-F5344CB8AC3E}">
        <p14:creationId xmlns:p14="http://schemas.microsoft.com/office/powerpoint/2010/main" val="2473567396"/>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02BFEEF1-8E23-40A5-8F23-E3969B90DEE7}" type="datetimeFigureOut">
              <a:rPr lang="en-US" smtClean="0"/>
              <a:t>2/19/2022</a:t>
            </a:fld>
            <a:endParaRPr lang="en-US"/>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8B989735-1D95-4838-B68B-BBC8DDEE63E1}" type="slidenum">
              <a:rPr lang="en-US" smtClean="0"/>
              <a:t>‹#›</a:t>
            </a:fld>
            <a:endParaRPr lang="en-US"/>
          </a:p>
        </p:txBody>
      </p:sp>
    </p:spTree>
    <p:extLst>
      <p:ext uri="{BB962C8B-B14F-4D97-AF65-F5344CB8AC3E}">
        <p14:creationId xmlns:p14="http://schemas.microsoft.com/office/powerpoint/2010/main" val="168944028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ransition spd="slow">
    <p:push dir="u"/>
  </p:transition>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3.xml"/><Relationship Id="rId6" Type="http://schemas.openxmlformats.org/officeDocument/2006/relationships/image" Target="../media/image24.png"/><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customXml" Target="../ink/ink3.xml"/><Relationship Id="rId3" Type="http://schemas.openxmlformats.org/officeDocument/2006/relationships/image" Target="../media/image16.png"/><Relationship Id="rId7" Type="http://schemas.openxmlformats.org/officeDocument/2006/relationships/image" Target="../media/image18.png"/><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customXml" Target="../ink/ink2.xml"/><Relationship Id="rId11" Type="http://schemas.openxmlformats.org/officeDocument/2006/relationships/image" Target="../media/image20.png"/><Relationship Id="rId5" Type="http://schemas.openxmlformats.org/officeDocument/2006/relationships/image" Target="../media/image17.png"/><Relationship Id="rId10" Type="http://schemas.openxmlformats.org/officeDocument/2006/relationships/customXml" Target="../ink/ink4.xml"/><Relationship Id="rId4" Type="http://schemas.openxmlformats.org/officeDocument/2006/relationships/customXml" Target="../ink/ink1.xml"/><Relationship Id="rId9"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17AEEC-9CD5-4022-A610-7E05A410CE58}"/>
              </a:ext>
            </a:extLst>
          </p:cNvPr>
          <p:cNvSpPr>
            <a:spLocks noGrp="1"/>
          </p:cNvSpPr>
          <p:nvPr>
            <p:ph type="ctrTitle"/>
          </p:nvPr>
        </p:nvSpPr>
        <p:spPr>
          <a:xfrm>
            <a:off x="380999" y="807720"/>
            <a:ext cx="11386279" cy="1154251"/>
          </a:xfrm>
        </p:spPr>
        <p:txBody>
          <a:bodyPr/>
          <a:lstStyle/>
          <a:p>
            <a:r>
              <a:rPr lang="en-US" dirty="0">
                <a:solidFill>
                  <a:schemeClr val="accent3">
                    <a:lumMod val="60000"/>
                    <a:lumOff val="40000"/>
                  </a:schemeClr>
                </a:solidFill>
              </a:rPr>
              <a:t>Buy U a Drink… Business</a:t>
            </a:r>
          </a:p>
        </p:txBody>
      </p:sp>
      <p:sp>
        <p:nvSpPr>
          <p:cNvPr id="3" name="Subtitle 2">
            <a:extLst>
              <a:ext uri="{FF2B5EF4-FFF2-40B4-BE49-F238E27FC236}">
                <a16:creationId xmlns:a16="http://schemas.microsoft.com/office/drawing/2014/main" id="{F9BDB4B4-7B6F-4AAB-8ED9-7ECFF82B81F1}"/>
              </a:ext>
            </a:extLst>
          </p:cNvPr>
          <p:cNvSpPr>
            <a:spLocks noGrp="1"/>
          </p:cNvSpPr>
          <p:nvPr>
            <p:ph type="subTitle" idx="1"/>
          </p:nvPr>
        </p:nvSpPr>
        <p:spPr>
          <a:xfrm>
            <a:off x="8896875" y="6303375"/>
            <a:ext cx="3462765" cy="526140"/>
          </a:xfrm>
        </p:spPr>
        <p:txBody>
          <a:bodyPr/>
          <a:lstStyle/>
          <a:p>
            <a:r>
              <a:rPr lang="en-US" dirty="0"/>
              <a:t>Matthew Barger</a:t>
            </a:r>
          </a:p>
        </p:txBody>
      </p:sp>
      <p:pic>
        <p:nvPicPr>
          <p:cNvPr id="4" name="Picture 3">
            <a:extLst>
              <a:ext uri="{FF2B5EF4-FFF2-40B4-BE49-F238E27FC236}">
                <a16:creationId xmlns:a16="http://schemas.microsoft.com/office/drawing/2014/main" id="{1ED9D1F3-43EA-44F6-B06A-8F8E3ED80EE7}"/>
              </a:ext>
            </a:extLst>
          </p:cNvPr>
          <p:cNvPicPr>
            <a:picLocks noChangeAspect="1"/>
          </p:cNvPicPr>
          <p:nvPr/>
        </p:nvPicPr>
        <p:blipFill>
          <a:blip r:embed="rId2"/>
          <a:stretch>
            <a:fillRect/>
          </a:stretch>
        </p:blipFill>
        <p:spPr>
          <a:xfrm>
            <a:off x="381000" y="2775495"/>
            <a:ext cx="5715000" cy="3790950"/>
          </a:xfrm>
          <a:prstGeom prst="rect">
            <a:avLst/>
          </a:prstGeom>
        </p:spPr>
      </p:pic>
    </p:spTree>
    <p:extLst>
      <p:ext uri="{BB962C8B-B14F-4D97-AF65-F5344CB8AC3E}">
        <p14:creationId xmlns:p14="http://schemas.microsoft.com/office/powerpoint/2010/main" val="480081704"/>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E5B4E-6FED-403B-844A-EDD56E989778}"/>
              </a:ext>
            </a:extLst>
          </p:cNvPr>
          <p:cNvSpPr>
            <a:spLocks noGrp="1"/>
          </p:cNvSpPr>
          <p:nvPr>
            <p:ph type="title"/>
          </p:nvPr>
        </p:nvSpPr>
        <p:spPr>
          <a:xfrm>
            <a:off x="648930" y="629266"/>
            <a:ext cx="9252154" cy="1223983"/>
          </a:xfrm>
        </p:spPr>
        <p:txBody>
          <a:bodyPr>
            <a:normAutofit/>
          </a:bodyPr>
          <a:lstStyle/>
          <a:p>
            <a:r>
              <a:rPr lang="en-US" dirty="0">
                <a:solidFill>
                  <a:schemeClr val="accent3">
                    <a:lumMod val="60000"/>
                    <a:lumOff val="40000"/>
                  </a:schemeClr>
                </a:solidFill>
              </a:rPr>
              <a:t>Results/Conclusion</a:t>
            </a:r>
          </a:p>
        </p:txBody>
      </p:sp>
      <p:sp>
        <p:nvSpPr>
          <p:cNvPr id="3" name="Content Placeholder 2">
            <a:extLst>
              <a:ext uri="{FF2B5EF4-FFF2-40B4-BE49-F238E27FC236}">
                <a16:creationId xmlns:a16="http://schemas.microsoft.com/office/drawing/2014/main" id="{4708DE3A-E408-420D-8CED-EBC5A039AF59}"/>
              </a:ext>
            </a:extLst>
          </p:cNvPr>
          <p:cNvSpPr>
            <a:spLocks noGrp="1"/>
          </p:cNvSpPr>
          <p:nvPr>
            <p:ph idx="1"/>
          </p:nvPr>
        </p:nvSpPr>
        <p:spPr>
          <a:xfrm>
            <a:off x="185804" y="1898429"/>
            <a:ext cx="8004131" cy="4196185"/>
          </a:xfrm>
        </p:spPr>
        <p:txBody>
          <a:bodyPr>
            <a:normAutofit/>
          </a:bodyPr>
          <a:lstStyle/>
          <a:p>
            <a:pPr>
              <a:lnSpc>
                <a:spcPct val="90000"/>
              </a:lnSpc>
            </a:pPr>
            <a:r>
              <a:rPr lang="en-US" dirty="0"/>
              <a:t>Machine learning model best results:</a:t>
            </a:r>
          </a:p>
          <a:p>
            <a:pPr lvl="1">
              <a:lnSpc>
                <a:spcPct val="90000"/>
              </a:lnSpc>
            </a:pPr>
            <a:r>
              <a:rPr lang="en-US" dirty="0"/>
              <a:t>Linear Regression 			   3.1860% (with log transformation)</a:t>
            </a:r>
          </a:p>
          <a:p>
            <a:pPr lvl="1">
              <a:lnSpc>
                <a:spcPct val="90000"/>
              </a:lnSpc>
            </a:pPr>
            <a:r>
              <a:rPr lang="en-US" dirty="0" err="1"/>
              <a:t>Kneighbors</a:t>
            </a:r>
            <a:r>
              <a:rPr lang="en-US" dirty="0"/>
              <a:t> 				   3.7109% (3 </a:t>
            </a:r>
            <a:r>
              <a:rPr lang="en-US" dirty="0" err="1"/>
              <a:t>n_neighbors</a:t>
            </a:r>
            <a:r>
              <a:rPr lang="en-US" dirty="0"/>
              <a:t>)</a:t>
            </a:r>
          </a:p>
          <a:p>
            <a:pPr lvl="1">
              <a:lnSpc>
                <a:spcPct val="90000"/>
              </a:lnSpc>
            </a:pPr>
            <a:r>
              <a:rPr lang="en-US" dirty="0"/>
              <a:t>Random Forest Regressor     4.2667% (100 </a:t>
            </a:r>
            <a:r>
              <a:rPr lang="en-US" dirty="0" err="1"/>
              <a:t>n_estimators</a:t>
            </a:r>
            <a:r>
              <a:rPr lang="en-US" dirty="0"/>
              <a:t>)</a:t>
            </a:r>
          </a:p>
          <a:p>
            <a:pPr lvl="1">
              <a:lnSpc>
                <a:spcPct val="90000"/>
              </a:lnSpc>
            </a:pPr>
            <a:endParaRPr lang="en-US" dirty="0"/>
          </a:p>
          <a:p>
            <a:pPr>
              <a:lnSpc>
                <a:spcPct val="90000"/>
              </a:lnSpc>
            </a:pPr>
            <a:r>
              <a:rPr lang="en-US" dirty="0"/>
              <a:t>Machine learning model conclusion:</a:t>
            </a:r>
          </a:p>
          <a:p>
            <a:pPr lvl="1">
              <a:lnSpc>
                <a:spcPct val="90000"/>
              </a:lnSpc>
            </a:pPr>
            <a:r>
              <a:rPr lang="en-US" dirty="0"/>
              <a:t>Clearly the variables chosen do not have strong correlations with total cost</a:t>
            </a:r>
          </a:p>
          <a:p>
            <a:pPr lvl="1">
              <a:lnSpc>
                <a:spcPct val="90000"/>
              </a:lnSpc>
            </a:pPr>
            <a:r>
              <a:rPr lang="en-US" dirty="0"/>
              <a:t>This is either due to a very poor choice in </a:t>
            </a:r>
            <a:r>
              <a:rPr lang="en-US" dirty="0" err="1"/>
              <a:t>x_data</a:t>
            </a:r>
            <a:r>
              <a:rPr lang="en-US" dirty="0"/>
              <a:t> or the inability of data to account for  human randomness in pricing</a:t>
            </a:r>
          </a:p>
          <a:p>
            <a:pPr lvl="1">
              <a:lnSpc>
                <a:spcPct val="90000"/>
              </a:lnSpc>
            </a:pPr>
            <a:endParaRPr lang="en-US" dirty="0"/>
          </a:p>
          <a:p>
            <a:pPr>
              <a:lnSpc>
                <a:spcPct val="90000"/>
              </a:lnSpc>
            </a:pPr>
            <a:endParaRPr lang="en-US" dirty="0"/>
          </a:p>
        </p:txBody>
      </p:sp>
      <p:pic>
        <p:nvPicPr>
          <p:cNvPr id="5" name="Picture 4">
            <a:extLst>
              <a:ext uri="{FF2B5EF4-FFF2-40B4-BE49-F238E27FC236}">
                <a16:creationId xmlns:a16="http://schemas.microsoft.com/office/drawing/2014/main" id="{652B127E-6F69-4D67-9B47-BD4E5B5463DB}"/>
              </a:ext>
            </a:extLst>
          </p:cNvPr>
          <p:cNvPicPr>
            <a:picLocks noChangeAspect="1"/>
          </p:cNvPicPr>
          <p:nvPr/>
        </p:nvPicPr>
        <p:blipFill>
          <a:blip r:embed="rId3"/>
          <a:stretch>
            <a:fillRect/>
          </a:stretch>
        </p:blipFill>
        <p:spPr>
          <a:xfrm>
            <a:off x="8004131" y="2052212"/>
            <a:ext cx="4008888" cy="3888621"/>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3702983282"/>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D8400-5929-4D7A-8FB1-FD1B9A2EA511}"/>
              </a:ext>
            </a:extLst>
          </p:cNvPr>
          <p:cNvSpPr>
            <a:spLocks noGrp="1"/>
          </p:cNvSpPr>
          <p:nvPr>
            <p:ph type="title"/>
          </p:nvPr>
        </p:nvSpPr>
        <p:spPr/>
        <p:txBody>
          <a:bodyPr/>
          <a:lstStyle/>
          <a:p>
            <a:r>
              <a:rPr lang="en-US" dirty="0">
                <a:solidFill>
                  <a:schemeClr val="accent3">
                    <a:lumMod val="60000"/>
                    <a:lumOff val="40000"/>
                  </a:schemeClr>
                </a:solidFill>
              </a:rPr>
              <a:t>Results (Cont.)</a:t>
            </a:r>
          </a:p>
        </p:txBody>
      </p:sp>
      <p:sp>
        <p:nvSpPr>
          <p:cNvPr id="3" name="Content Placeholder 2">
            <a:extLst>
              <a:ext uri="{FF2B5EF4-FFF2-40B4-BE49-F238E27FC236}">
                <a16:creationId xmlns:a16="http://schemas.microsoft.com/office/drawing/2014/main" id="{AEE01E15-7F6D-455B-A1A0-B57E7DC59343}"/>
              </a:ext>
            </a:extLst>
          </p:cNvPr>
          <p:cNvSpPr>
            <a:spLocks noGrp="1"/>
          </p:cNvSpPr>
          <p:nvPr>
            <p:ph idx="1"/>
          </p:nvPr>
        </p:nvSpPr>
        <p:spPr>
          <a:xfrm>
            <a:off x="1104293" y="1352253"/>
            <a:ext cx="8946541" cy="4195481"/>
          </a:xfrm>
        </p:spPr>
        <p:txBody>
          <a:bodyPr/>
          <a:lstStyle/>
          <a:p>
            <a:r>
              <a:rPr lang="en-US" dirty="0"/>
              <a:t>Slope-Intercept function shows a continuous decline in costs which is also directly proportional to declining sales</a:t>
            </a:r>
          </a:p>
          <a:p>
            <a:r>
              <a:rPr lang="en-US" dirty="0"/>
              <a:t>No immediate cause for this was clear, as the number of stores remained relatively steady over the 6-year period, though an increasing gap between vendor costs and retail value was also noticed</a:t>
            </a:r>
          </a:p>
        </p:txBody>
      </p:sp>
      <p:pic>
        <p:nvPicPr>
          <p:cNvPr id="4" name="Picture 3">
            <a:extLst>
              <a:ext uri="{FF2B5EF4-FFF2-40B4-BE49-F238E27FC236}">
                <a16:creationId xmlns:a16="http://schemas.microsoft.com/office/drawing/2014/main" id="{C828D8AA-A64D-4D75-9F2E-F83A6F617A56}"/>
              </a:ext>
            </a:extLst>
          </p:cNvPr>
          <p:cNvPicPr>
            <a:picLocks noChangeAspect="1"/>
          </p:cNvPicPr>
          <p:nvPr/>
        </p:nvPicPr>
        <p:blipFill>
          <a:blip r:embed="rId2"/>
          <a:stretch>
            <a:fillRect/>
          </a:stretch>
        </p:blipFill>
        <p:spPr>
          <a:xfrm>
            <a:off x="6096000" y="3449993"/>
            <a:ext cx="4870769" cy="3459760"/>
          </a:xfrm>
          <a:prstGeom prst="rect">
            <a:avLst/>
          </a:prstGeom>
        </p:spPr>
      </p:pic>
      <p:sp>
        <p:nvSpPr>
          <p:cNvPr id="7" name="TextBox 6">
            <a:extLst>
              <a:ext uri="{FF2B5EF4-FFF2-40B4-BE49-F238E27FC236}">
                <a16:creationId xmlns:a16="http://schemas.microsoft.com/office/drawing/2014/main" id="{FB809BD2-D2D0-4EB3-8EE9-71A507281D7D}"/>
              </a:ext>
            </a:extLst>
          </p:cNvPr>
          <p:cNvSpPr txBox="1"/>
          <p:nvPr/>
        </p:nvSpPr>
        <p:spPr>
          <a:xfrm>
            <a:off x="309297" y="3945699"/>
            <a:ext cx="5477727" cy="954107"/>
          </a:xfrm>
          <a:prstGeom prst="rect">
            <a:avLst/>
          </a:prstGeom>
          <a:noFill/>
        </p:spPr>
        <p:txBody>
          <a:bodyPr wrap="square" rtlCol="0">
            <a:spAutoFit/>
          </a:bodyPr>
          <a:lstStyle/>
          <a:p>
            <a:r>
              <a:rPr lang="en-US" sz="2000" dirty="0">
                <a:solidFill>
                  <a:schemeClr val="accent3">
                    <a:lumMod val="60000"/>
                    <a:lumOff val="40000"/>
                  </a:schemeClr>
                </a:solidFill>
              </a:rPr>
              <a:t>Plot Legend:</a:t>
            </a:r>
          </a:p>
          <a:p>
            <a:r>
              <a:rPr lang="en-US" dirty="0">
                <a:solidFill>
                  <a:srgbClr val="92D050"/>
                </a:solidFill>
              </a:rPr>
              <a:t>Green line represents 75</a:t>
            </a:r>
            <a:r>
              <a:rPr lang="en-US" baseline="30000" dirty="0">
                <a:solidFill>
                  <a:srgbClr val="92D050"/>
                </a:solidFill>
              </a:rPr>
              <a:t>th</a:t>
            </a:r>
            <a:r>
              <a:rPr lang="en-US" dirty="0">
                <a:solidFill>
                  <a:srgbClr val="92D050"/>
                </a:solidFill>
              </a:rPr>
              <a:t> percentile of costs</a:t>
            </a:r>
          </a:p>
          <a:p>
            <a:r>
              <a:rPr lang="en-US" dirty="0">
                <a:solidFill>
                  <a:schemeClr val="bg2">
                    <a:lumMod val="60000"/>
                    <a:lumOff val="40000"/>
                  </a:schemeClr>
                </a:solidFill>
              </a:rPr>
              <a:t>Blue lines represents median costs </a:t>
            </a:r>
          </a:p>
        </p:txBody>
      </p:sp>
    </p:spTree>
    <p:extLst>
      <p:ext uri="{BB962C8B-B14F-4D97-AF65-F5344CB8AC3E}">
        <p14:creationId xmlns:p14="http://schemas.microsoft.com/office/powerpoint/2010/main" val="2477733486"/>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1A4272-B804-44B9-8D89-B0CF7C1E00E2}"/>
              </a:ext>
            </a:extLst>
          </p:cNvPr>
          <p:cNvSpPr>
            <a:spLocks noGrp="1"/>
          </p:cNvSpPr>
          <p:nvPr>
            <p:ph type="title"/>
          </p:nvPr>
        </p:nvSpPr>
        <p:spPr>
          <a:xfrm>
            <a:off x="648930" y="629266"/>
            <a:ext cx="9252154" cy="1223983"/>
          </a:xfrm>
        </p:spPr>
        <p:txBody>
          <a:bodyPr>
            <a:normAutofit/>
          </a:bodyPr>
          <a:lstStyle/>
          <a:p>
            <a:r>
              <a:rPr lang="en-US" dirty="0">
                <a:solidFill>
                  <a:schemeClr val="accent3">
                    <a:lumMod val="40000"/>
                    <a:lumOff val="60000"/>
                  </a:schemeClr>
                </a:solidFill>
              </a:rPr>
              <a:t>Until Next Time…</a:t>
            </a:r>
          </a:p>
        </p:txBody>
      </p:sp>
      <p:sp>
        <p:nvSpPr>
          <p:cNvPr id="3" name="Content Placeholder 2">
            <a:extLst>
              <a:ext uri="{FF2B5EF4-FFF2-40B4-BE49-F238E27FC236}">
                <a16:creationId xmlns:a16="http://schemas.microsoft.com/office/drawing/2014/main" id="{9293AD49-0449-428C-8593-C06299FC47DA}"/>
              </a:ext>
            </a:extLst>
          </p:cNvPr>
          <p:cNvSpPr>
            <a:spLocks noGrp="1"/>
          </p:cNvSpPr>
          <p:nvPr>
            <p:ph idx="1"/>
          </p:nvPr>
        </p:nvSpPr>
        <p:spPr>
          <a:xfrm>
            <a:off x="648457" y="1630683"/>
            <a:ext cx="6546822" cy="4577530"/>
          </a:xfrm>
        </p:spPr>
        <p:txBody>
          <a:bodyPr>
            <a:noAutofit/>
          </a:bodyPr>
          <a:lstStyle/>
          <a:p>
            <a:pPr>
              <a:lnSpc>
                <a:spcPct val="90000"/>
              </a:lnSpc>
            </a:pPr>
            <a:r>
              <a:rPr lang="en-US" sz="1700" b="0" i="0" dirty="0">
                <a:effectLst/>
                <a:latin typeface="-apple-system"/>
              </a:rPr>
              <a:t>Given another go at this data, I would ask a different question since my first one did not yield effect results. I believe the data could reveal information for some questions that would not be as intuitive as it seemed</a:t>
            </a:r>
          </a:p>
          <a:p>
            <a:pPr lvl="1">
              <a:lnSpc>
                <a:spcPct val="90000"/>
              </a:lnSpc>
            </a:pPr>
            <a:r>
              <a:rPr lang="en-US" sz="1700" b="0" i="0" dirty="0">
                <a:effectLst/>
                <a:latin typeface="-apple-system"/>
              </a:rPr>
              <a:t>"How does local population count affect sales" </a:t>
            </a:r>
            <a:endParaRPr lang="en-US" sz="1700" dirty="0">
              <a:latin typeface="-apple-system"/>
            </a:endParaRPr>
          </a:p>
          <a:p>
            <a:pPr lvl="1">
              <a:lnSpc>
                <a:spcPct val="90000"/>
              </a:lnSpc>
            </a:pPr>
            <a:r>
              <a:rPr lang="en-US" sz="1700" b="0" i="0" dirty="0">
                <a:effectLst/>
                <a:latin typeface="-apple-system"/>
              </a:rPr>
              <a:t>“When are the slowest months for liquor sales in Iowa“</a:t>
            </a:r>
          </a:p>
          <a:p>
            <a:pPr>
              <a:lnSpc>
                <a:spcPct val="90000"/>
              </a:lnSpc>
            </a:pPr>
            <a:r>
              <a:rPr lang="en-US" sz="1700" b="0" i="0" dirty="0">
                <a:effectLst/>
                <a:latin typeface="-apple-system"/>
              </a:rPr>
              <a:t>To be more effic</a:t>
            </a:r>
            <a:r>
              <a:rPr lang="en-US" sz="1700" dirty="0">
                <a:latin typeface="-apple-system"/>
              </a:rPr>
              <a:t>iently</a:t>
            </a:r>
            <a:r>
              <a:rPr lang="en-US" sz="1700" b="0" i="0" dirty="0">
                <a:effectLst/>
                <a:latin typeface="-apple-system"/>
              </a:rPr>
              <a:t> handle the data:</a:t>
            </a:r>
          </a:p>
          <a:p>
            <a:pPr lvl="1">
              <a:lnSpc>
                <a:spcPct val="90000"/>
              </a:lnSpc>
            </a:pPr>
            <a:r>
              <a:rPr lang="en-US" sz="1700" b="0" i="0" dirty="0">
                <a:effectLst/>
                <a:latin typeface="-apple-system"/>
              </a:rPr>
              <a:t>Cut columns for my specific goals earlier in the process</a:t>
            </a:r>
          </a:p>
          <a:p>
            <a:pPr lvl="1">
              <a:lnSpc>
                <a:spcPct val="90000"/>
              </a:lnSpc>
            </a:pPr>
            <a:r>
              <a:rPr lang="en-US" sz="1700" dirty="0">
                <a:latin typeface="-apple-system"/>
              </a:rPr>
              <a:t>Outliers could be cut earlier</a:t>
            </a:r>
            <a:endParaRPr lang="en-US" sz="1700" b="0" i="0" dirty="0">
              <a:effectLst/>
              <a:latin typeface="-apple-system"/>
            </a:endParaRPr>
          </a:p>
          <a:p>
            <a:pPr>
              <a:lnSpc>
                <a:spcPct val="90000"/>
              </a:lnSpc>
            </a:pPr>
            <a:r>
              <a:rPr lang="en-US" sz="1700" dirty="0">
                <a:latin typeface="-apple-system"/>
              </a:rPr>
              <a:t>Strategies I would keep:</a:t>
            </a:r>
            <a:endParaRPr lang="en-US" sz="1700" b="0" i="0" dirty="0">
              <a:effectLst/>
              <a:latin typeface="-apple-system"/>
            </a:endParaRPr>
          </a:p>
          <a:p>
            <a:pPr lvl="1">
              <a:lnSpc>
                <a:spcPct val="90000"/>
              </a:lnSpc>
            </a:pPr>
            <a:r>
              <a:rPr lang="en-US" sz="1700" b="0" i="0" dirty="0">
                <a:effectLst/>
                <a:latin typeface="-apple-system"/>
              </a:rPr>
              <a:t>The use of dictionaries, functions, and maps were highly effective</a:t>
            </a:r>
          </a:p>
          <a:p>
            <a:pPr>
              <a:lnSpc>
                <a:spcPct val="90000"/>
              </a:lnSpc>
            </a:pPr>
            <a:r>
              <a:rPr lang="en-US" sz="1700" dirty="0">
                <a:latin typeface="-apple-system"/>
              </a:rPr>
              <a:t>Strategies I could use:</a:t>
            </a:r>
          </a:p>
          <a:p>
            <a:pPr lvl="1">
              <a:lnSpc>
                <a:spcPct val="90000"/>
              </a:lnSpc>
            </a:pPr>
            <a:r>
              <a:rPr lang="en-US" sz="1700" b="0" i="0" dirty="0" err="1">
                <a:effectLst/>
                <a:latin typeface="-apple-system"/>
              </a:rPr>
              <a:t>DBscan</a:t>
            </a:r>
            <a:r>
              <a:rPr lang="en-US" sz="1700" b="0" i="0" dirty="0">
                <a:effectLst/>
                <a:latin typeface="-apple-system"/>
              </a:rPr>
              <a:t> pricing of types of liquor</a:t>
            </a:r>
          </a:p>
          <a:p>
            <a:pPr lvl="1">
              <a:lnSpc>
                <a:spcPct val="90000"/>
              </a:lnSpc>
            </a:pPr>
            <a:r>
              <a:rPr lang="en-US" sz="1700" b="0" i="0" dirty="0">
                <a:effectLst/>
                <a:latin typeface="-apple-system"/>
              </a:rPr>
              <a:t>Categorical approaches</a:t>
            </a:r>
          </a:p>
        </p:txBody>
      </p:sp>
      <p:pic>
        <p:nvPicPr>
          <p:cNvPr id="4" name="Picture 3">
            <a:extLst>
              <a:ext uri="{FF2B5EF4-FFF2-40B4-BE49-F238E27FC236}">
                <a16:creationId xmlns:a16="http://schemas.microsoft.com/office/drawing/2014/main" id="{71651A4F-09DF-450D-8F7D-F0496ACB1EA2}"/>
              </a:ext>
            </a:extLst>
          </p:cNvPr>
          <p:cNvPicPr>
            <a:picLocks noChangeAspect="1"/>
          </p:cNvPicPr>
          <p:nvPr/>
        </p:nvPicPr>
        <p:blipFill>
          <a:blip r:embed="rId3"/>
          <a:stretch>
            <a:fillRect/>
          </a:stretch>
        </p:blipFill>
        <p:spPr>
          <a:xfrm>
            <a:off x="7534655" y="2145861"/>
            <a:ext cx="4008888" cy="4008888"/>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399661820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DF19BAF3-7E20-4B9D-B544-BABAEEA1FA7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950648F4-ABCD-4DF0-8641-76CFB235472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989BE678-777B-482A-A616-FEDC47B162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15" name="Picture 14">
            <a:extLst>
              <a:ext uri="{FF2B5EF4-FFF2-40B4-BE49-F238E27FC236}">
                <a16:creationId xmlns:a16="http://schemas.microsoft.com/office/drawing/2014/main" id="{CF1EB4BD-9C7E-4AA3-9681-C7EB0DA6250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94AAE3AA-3759-4D28-B0EF-575F25A5146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9" name="Rectangle 18">
            <a:extLst>
              <a:ext uri="{FF2B5EF4-FFF2-40B4-BE49-F238E27FC236}">
                <a16:creationId xmlns:a16="http://schemas.microsoft.com/office/drawing/2014/main" id="{D28BE0C3-2102-4820-B88B-A448B1840D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1" name="Rectangle 20">
            <a:extLst>
              <a:ext uri="{FF2B5EF4-FFF2-40B4-BE49-F238E27FC236}">
                <a16:creationId xmlns:a16="http://schemas.microsoft.com/office/drawing/2014/main" id="{A4322390-8B58-46BE-88EB-D9FD30C08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7D273B-A42E-4C1E-B42E-B8390D911F18}"/>
              </a:ext>
            </a:extLst>
          </p:cNvPr>
          <p:cNvPicPr>
            <a:picLocks noChangeAspect="1"/>
          </p:cNvPicPr>
          <p:nvPr/>
        </p:nvPicPr>
        <p:blipFill rotWithShape="1">
          <a:blip r:embed="rId6">
            <a:alphaModFix amt="40000"/>
          </a:blip>
          <a:srcRect l="5333"/>
          <a:stretch/>
        </p:blipFill>
        <p:spPr>
          <a:xfrm>
            <a:off x="0" y="10"/>
            <a:ext cx="12191980" cy="6857990"/>
          </a:xfrm>
          <a:prstGeom prst="rect">
            <a:avLst/>
          </a:prstGeom>
        </p:spPr>
      </p:pic>
      <p:sp>
        <p:nvSpPr>
          <p:cNvPr id="2" name="Title 1">
            <a:extLst>
              <a:ext uri="{FF2B5EF4-FFF2-40B4-BE49-F238E27FC236}">
                <a16:creationId xmlns:a16="http://schemas.microsoft.com/office/drawing/2014/main" id="{288CA3EB-1D8B-42FF-8723-4C64D29BF014}"/>
              </a:ext>
            </a:extLst>
          </p:cNvPr>
          <p:cNvSpPr>
            <a:spLocks noGrp="1"/>
          </p:cNvSpPr>
          <p:nvPr>
            <p:ph type="title"/>
          </p:nvPr>
        </p:nvSpPr>
        <p:spPr>
          <a:xfrm>
            <a:off x="89498" y="1549155"/>
            <a:ext cx="8825658" cy="1141407"/>
          </a:xfrm>
        </p:spPr>
        <p:txBody>
          <a:bodyPr vert="horz" lIns="91440" tIns="45720" rIns="91440" bIns="45720" rtlCol="0" anchor="b">
            <a:normAutofit fontScale="90000"/>
          </a:bodyPr>
          <a:lstStyle/>
          <a:p>
            <a:r>
              <a:rPr lang="en-US" sz="7200" dirty="0">
                <a:solidFill>
                  <a:schemeClr val="bg2">
                    <a:lumMod val="40000"/>
                    <a:lumOff val="60000"/>
                  </a:schemeClr>
                </a:solidFill>
              </a:rPr>
              <a:t>‘Drinks’ for Coming!</a:t>
            </a:r>
          </a:p>
        </p:txBody>
      </p:sp>
    </p:spTree>
    <p:extLst>
      <p:ext uri="{BB962C8B-B14F-4D97-AF65-F5344CB8AC3E}">
        <p14:creationId xmlns:p14="http://schemas.microsoft.com/office/powerpoint/2010/main" val="2062555525"/>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63876-5994-43FA-A5D6-E93F25601633}"/>
              </a:ext>
            </a:extLst>
          </p:cNvPr>
          <p:cNvSpPr>
            <a:spLocks noGrp="1"/>
          </p:cNvSpPr>
          <p:nvPr>
            <p:ph type="title"/>
          </p:nvPr>
        </p:nvSpPr>
        <p:spPr>
          <a:xfrm>
            <a:off x="648930" y="629266"/>
            <a:ext cx="9252154" cy="1223983"/>
          </a:xfrm>
        </p:spPr>
        <p:txBody>
          <a:bodyPr>
            <a:normAutofit/>
          </a:bodyPr>
          <a:lstStyle/>
          <a:p>
            <a:r>
              <a:rPr lang="en-US" dirty="0">
                <a:solidFill>
                  <a:schemeClr val="accent3">
                    <a:lumMod val="60000"/>
                    <a:lumOff val="40000"/>
                  </a:schemeClr>
                </a:solidFill>
              </a:rPr>
              <a:t>‘</a:t>
            </a:r>
            <a:r>
              <a:rPr lang="en-US" dirty="0" err="1">
                <a:solidFill>
                  <a:schemeClr val="accent3">
                    <a:lumMod val="60000"/>
                    <a:lumOff val="40000"/>
                  </a:schemeClr>
                </a:solidFill>
              </a:rPr>
              <a:t>Tap’ping</a:t>
            </a:r>
            <a:r>
              <a:rPr lang="en-US" dirty="0">
                <a:solidFill>
                  <a:schemeClr val="accent3">
                    <a:lumMod val="60000"/>
                    <a:lumOff val="40000"/>
                  </a:schemeClr>
                </a:solidFill>
              </a:rPr>
              <a:t> Into The Data</a:t>
            </a:r>
          </a:p>
        </p:txBody>
      </p:sp>
      <p:pic>
        <p:nvPicPr>
          <p:cNvPr id="4" name="Picture 3">
            <a:extLst>
              <a:ext uri="{FF2B5EF4-FFF2-40B4-BE49-F238E27FC236}">
                <a16:creationId xmlns:a16="http://schemas.microsoft.com/office/drawing/2014/main" id="{5F514A8C-693F-4770-8F51-225B9D90C52D}"/>
              </a:ext>
            </a:extLst>
          </p:cNvPr>
          <p:cNvPicPr>
            <a:picLocks noChangeAspect="1"/>
          </p:cNvPicPr>
          <p:nvPr/>
        </p:nvPicPr>
        <p:blipFill>
          <a:blip r:embed="rId3"/>
          <a:stretch>
            <a:fillRect/>
          </a:stretch>
        </p:blipFill>
        <p:spPr>
          <a:xfrm>
            <a:off x="636915" y="2623850"/>
            <a:ext cx="5451627" cy="3052911"/>
          </a:xfrm>
          <a:prstGeom prst="rect">
            <a:avLst/>
          </a:prstGeom>
          <a:effectLst>
            <a:outerShdw blurRad="50800" dist="38100" dir="5400000" algn="t" rotWithShape="0">
              <a:prstClr val="black">
                <a:alpha val="43000"/>
              </a:prstClr>
            </a:outerShdw>
          </a:effectLst>
        </p:spPr>
      </p:pic>
      <p:sp>
        <p:nvSpPr>
          <p:cNvPr id="3" name="Content Placeholder 2">
            <a:extLst>
              <a:ext uri="{FF2B5EF4-FFF2-40B4-BE49-F238E27FC236}">
                <a16:creationId xmlns:a16="http://schemas.microsoft.com/office/drawing/2014/main" id="{D8A25CAA-91DF-4966-90D0-CAE615C1B49D}"/>
              </a:ext>
            </a:extLst>
          </p:cNvPr>
          <p:cNvSpPr>
            <a:spLocks noGrp="1"/>
          </p:cNvSpPr>
          <p:nvPr>
            <p:ph idx="1"/>
          </p:nvPr>
        </p:nvSpPr>
        <p:spPr>
          <a:xfrm>
            <a:off x="6575729" y="2052214"/>
            <a:ext cx="4415293" cy="4196185"/>
          </a:xfrm>
        </p:spPr>
        <p:txBody>
          <a:bodyPr>
            <a:normAutofit/>
          </a:bodyPr>
          <a:lstStyle/>
          <a:p>
            <a:r>
              <a:rPr lang="en-US" dirty="0"/>
              <a:t>Iowa Department of Commerce </a:t>
            </a:r>
            <a:r>
              <a:rPr lang="en-US" dirty="0" err="1"/>
              <a:t>publushes</a:t>
            </a:r>
            <a:r>
              <a:rPr lang="en-US" dirty="0"/>
              <a:t> log of all Class-E liquor sales in Iowa as open data</a:t>
            </a:r>
          </a:p>
          <a:p>
            <a:r>
              <a:rPr lang="en-US" dirty="0"/>
              <a:t>Dataset has 12.5 million entries over 58 months</a:t>
            </a:r>
          </a:p>
          <a:p>
            <a:r>
              <a:rPr lang="en-US" dirty="0"/>
              <a:t>Data is very thorough, with 26 categories including item description, liquor type, cost from vendor, retail price, store location, and item number</a:t>
            </a:r>
          </a:p>
          <a:p>
            <a:r>
              <a:rPr lang="en-US" dirty="0"/>
              <a:t>10,000s of missing values</a:t>
            </a:r>
          </a:p>
        </p:txBody>
      </p:sp>
    </p:spTree>
    <p:extLst>
      <p:ext uri="{BB962C8B-B14F-4D97-AF65-F5344CB8AC3E}">
        <p14:creationId xmlns:p14="http://schemas.microsoft.com/office/powerpoint/2010/main" val="309301916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8A3C342-1D03-412F-8DD3-BF519E8E0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DEAF61C-5507-4F88-BD62-04D1D3C0A0AB}"/>
              </a:ext>
            </a:extLst>
          </p:cNvPr>
          <p:cNvSpPr>
            <a:spLocks noGrp="1"/>
          </p:cNvSpPr>
          <p:nvPr>
            <p:ph type="title"/>
          </p:nvPr>
        </p:nvSpPr>
        <p:spPr>
          <a:xfrm>
            <a:off x="413892" y="562114"/>
            <a:ext cx="6188190" cy="798701"/>
          </a:xfrm>
        </p:spPr>
        <p:txBody>
          <a:bodyPr>
            <a:normAutofit/>
          </a:bodyPr>
          <a:lstStyle/>
          <a:p>
            <a:r>
              <a:rPr lang="en-US" sz="3600" dirty="0" err="1">
                <a:solidFill>
                  <a:schemeClr val="accent3">
                    <a:lumMod val="60000"/>
                    <a:lumOff val="40000"/>
                  </a:schemeClr>
                </a:solidFill>
              </a:rPr>
              <a:t>Cock’tale</a:t>
            </a:r>
            <a:r>
              <a:rPr lang="en-US" sz="3600" dirty="0">
                <a:solidFill>
                  <a:schemeClr val="accent3">
                    <a:lumMod val="60000"/>
                    <a:lumOff val="40000"/>
                  </a:schemeClr>
                </a:solidFill>
              </a:rPr>
              <a:t>’ of the Numbers</a:t>
            </a:r>
          </a:p>
        </p:txBody>
      </p:sp>
      <p:sp>
        <p:nvSpPr>
          <p:cNvPr id="11" name="Freeform 31">
            <a:extLst>
              <a:ext uri="{FF2B5EF4-FFF2-40B4-BE49-F238E27FC236}">
                <a16:creationId xmlns:a16="http://schemas.microsoft.com/office/drawing/2014/main" id="{81CC9B02-E087-4350-AEBD-2C3CF001AF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15974"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rtlCol="0" anchor="ctr"/>
          <a:lstStyle/>
          <a:p>
            <a:pPr algn="ctr"/>
            <a:endParaRPr lang="en-US"/>
          </a:p>
        </p:txBody>
      </p:sp>
      <p:pic>
        <p:nvPicPr>
          <p:cNvPr id="4" name="Picture 3">
            <a:extLst>
              <a:ext uri="{FF2B5EF4-FFF2-40B4-BE49-F238E27FC236}">
                <a16:creationId xmlns:a16="http://schemas.microsoft.com/office/drawing/2014/main" id="{5437DCA6-E1CE-463F-AD7B-D07853BEEDB7}"/>
              </a:ext>
            </a:extLst>
          </p:cNvPr>
          <p:cNvPicPr>
            <a:picLocks noChangeAspect="1"/>
          </p:cNvPicPr>
          <p:nvPr/>
        </p:nvPicPr>
        <p:blipFill rotWithShape="1">
          <a:blip r:embed="rId3"/>
          <a:srcRect r="9252"/>
          <a:stretch/>
        </p:blipFill>
        <p:spPr>
          <a:xfrm>
            <a:off x="7229175" y="1"/>
            <a:ext cx="4963245" cy="6858001"/>
          </a:xfrm>
          <a:custGeom>
            <a:avLst/>
            <a:gdLst/>
            <a:ahLst/>
            <a:cxnLst/>
            <a:rect l="l" t="t" r="r" b="b"/>
            <a:pathLst>
              <a:path w="4963245" h="6858001">
                <a:moveTo>
                  <a:pt x="1177" y="0"/>
                </a:moveTo>
                <a:lnTo>
                  <a:pt x="1344715" y="0"/>
                </a:lnTo>
                <a:lnTo>
                  <a:pt x="1344715" y="1"/>
                </a:lnTo>
                <a:lnTo>
                  <a:pt x="4963245" y="1"/>
                </a:lnTo>
                <a:lnTo>
                  <a:pt x="4963244" y="6858001"/>
                </a:lnTo>
                <a:lnTo>
                  <a:pt x="900697" y="6858001"/>
                </a:lnTo>
                <a:lnTo>
                  <a:pt x="900697" y="6858000"/>
                </a:lnTo>
                <a:lnTo>
                  <a:pt x="0" y="6858000"/>
                </a:lnTo>
                <a:lnTo>
                  <a:pt x="5883" y="6817538"/>
                </a:lnTo>
                <a:lnTo>
                  <a:pt x="23196" y="6698894"/>
                </a:lnTo>
                <a:lnTo>
                  <a:pt x="35299" y="6612483"/>
                </a:lnTo>
                <a:lnTo>
                  <a:pt x="48073" y="6509613"/>
                </a:lnTo>
                <a:lnTo>
                  <a:pt x="63369" y="6387541"/>
                </a:lnTo>
                <a:lnTo>
                  <a:pt x="79506" y="6252438"/>
                </a:lnTo>
                <a:lnTo>
                  <a:pt x="96483" y="6100191"/>
                </a:lnTo>
                <a:lnTo>
                  <a:pt x="114469" y="5934227"/>
                </a:lnTo>
                <a:lnTo>
                  <a:pt x="132454" y="5753862"/>
                </a:lnTo>
                <a:lnTo>
                  <a:pt x="150776" y="5561838"/>
                </a:lnTo>
                <a:lnTo>
                  <a:pt x="167753" y="5354726"/>
                </a:lnTo>
                <a:lnTo>
                  <a:pt x="184058" y="5138013"/>
                </a:lnTo>
                <a:lnTo>
                  <a:pt x="198849" y="4908956"/>
                </a:lnTo>
                <a:lnTo>
                  <a:pt x="212969" y="4670298"/>
                </a:lnTo>
                <a:lnTo>
                  <a:pt x="226248" y="4421352"/>
                </a:lnTo>
                <a:lnTo>
                  <a:pt x="230955" y="4293793"/>
                </a:lnTo>
                <a:lnTo>
                  <a:pt x="236165" y="4163492"/>
                </a:lnTo>
                <a:lnTo>
                  <a:pt x="241040" y="4031133"/>
                </a:lnTo>
                <a:lnTo>
                  <a:pt x="244234" y="3898087"/>
                </a:lnTo>
                <a:lnTo>
                  <a:pt x="247091" y="3762299"/>
                </a:lnTo>
                <a:lnTo>
                  <a:pt x="250117" y="3625139"/>
                </a:lnTo>
                <a:lnTo>
                  <a:pt x="252134" y="3485236"/>
                </a:lnTo>
                <a:lnTo>
                  <a:pt x="252134" y="3343961"/>
                </a:lnTo>
                <a:lnTo>
                  <a:pt x="253142" y="3201315"/>
                </a:lnTo>
                <a:lnTo>
                  <a:pt x="252134" y="3057297"/>
                </a:lnTo>
                <a:lnTo>
                  <a:pt x="250117" y="2911221"/>
                </a:lnTo>
                <a:lnTo>
                  <a:pt x="248268" y="2765146"/>
                </a:lnTo>
                <a:lnTo>
                  <a:pt x="244234" y="2617013"/>
                </a:lnTo>
                <a:lnTo>
                  <a:pt x="240032" y="2467509"/>
                </a:lnTo>
                <a:lnTo>
                  <a:pt x="235157" y="2318004"/>
                </a:lnTo>
                <a:lnTo>
                  <a:pt x="228266" y="2167128"/>
                </a:lnTo>
                <a:lnTo>
                  <a:pt x="220029" y="2014881"/>
                </a:lnTo>
                <a:lnTo>
                  <a:pt x="212129" y="1861947"/>
                </a:lnTo>
                <a:lnTo>
                  <a:pt x="202044" y="1709014"/>
                </a:lnTo>
                <a:lnTo>
                  <a:pt x="189941" y="1554023"/>
                </a:lnTo>
                <a:lnTo>
                  <a:pt x="177839" y="1401090"/>
                </a:lnTo>
                <a:lnTo>
                  <a:pt x="163887" y="1245413"/>
                </a:lnTo>
                <a:lnTo>
                  <a:pt x="148591" y="1089051"/>
                </a:lnTo>
                <a:lnTo>
                  <a:pt x="132455" y="934746"/>
                </a:lnTo>
                <a:lnTo>
                  <a:pt x="113629" y="778383"/>
                </a:lnTo>
                <a:lnTo>
                  <a:pt x="93458" y="622707"/>
                </a:lnTo>
                <a:lnTo>
                  <a:pt x="73455" y="466344"/>
                </a:lnTo>
                <a:lnTo>
                  <a:pt x="50091" y="310668"/>
                </a:lnTo>
                <a:lnTo>
                  <a:pt x="26222" y="155677"/>
                </a:lnTo>
                <a:close/>
              </a:path>
            </a:pathLst>
          </a:custGeom>
        </p:spPr>
      </p:pic>
      <p:pic>
        <p:nvPicPr>
          <p:cNvPr id="12" name="Content Placeholder 4" descr="Chart, bar chart&#10;&#10;Description automatically generated">
            <a:extLst>
              <a:ext uri="{FF2B5EF4-FFF2-40B4-BE49-F238E27FC236}">
                <a16:creationId xmlns:a16="http://schemas.microsoft.com/office/drawing/2014/main" id="{8B5E1142-F854-4B12-B26E-8ED092C172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8008" y="1360817"/>
            <a:ext cx="6569111" cy="5239877"/>
          </a:xfrm>
          <a:prstGeom prst="rect">
            <a:avLst/>
          </a:prstGeom>
        </p:spPr>
      </p:pic>
    </p:spTree>
    <p:extLst>
      <p:ext uri="{BB962C8B-B14F-4D97-AF65-F5344CB8AC3E}">
        <p14:creationId xmlns:p14="http://schemas.microsoft.com/office/powerpoint/2010/main" val="1184500406"/>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45B4F-202B-4A7C-BA24-C7755F762876}"/>
              </a:ext>
            </a:extLst>
          </p:cNvPr>
          <p:cNvSpPr>
            <a:spLocks noGrp="1"/>
          </p:cNvSpPr>
          <p:nvPr>
            <p:ph type="title"/>
          </p:nvPr>
        </p:nvSpPr>
        <p:spPr/>
        <p:txBody>
          <a:bodyPr/>
          <a:lstStyle/>
          <a:p>
            <a:r>
              <a:rPr lang="en-US" sz="4000" dirty="0" err="1">
                <a:solidFill>
                  <a:schemeClr val="accent3">
                    <a:lumMod val="60000"/>
                    <a:lumOff val="40000"/>
                  </a:schemeClr>
                </a:solidFill>
              </a:rPr>
              <a:t>Cock’tale</a:t>
            </a:r>
            <a:r>
              <a:rPr lang="en-US" sz="4000" dirty="0">
                <a:solidFill>
                  <a:schemeClr val="accent3">
                    <a:lumMod val="60000"/>
                    <a:lumOff val="40000"/>
                  </a:schemeClr>
                </a:solidFill>
              </a:rPr>
              <a:t>’ of the Numbers (Cont.)</a:t>
            </a:r>
            <a:endParaRPr lang="en-US" sz="4000" dirty="0"/>
          </a:p>
        </p:txBody>
      </p:sp>
      <p:pic>
        <p:nvPicPr>
          <p:cNvPr id="6" name="Content Placeholder 5" descr="Chart, line chart&#10;&#10;Description automatically generated">
            <a:extLst>
              <a:ext uri="{FF2B5EF4-FFF2-40B4-BE49-F238E27FC236}">
                <a16:creationId xmlns:a16="http://schemas.microsoft.com/office/drawing/2014/main" id="{E2BE97CD-C089-4291-8BFC-130F3FCE05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8834" y="1396027"/>
            <a:ext cx="3952068" cy="5215200"/>
          </a:xfrm>
          <a:prstGeom prst="rect">
            <a:avLst/>
          </a:prstGeom>
        </p:spPr>
      </p:pic>
    </p:spTree>
    <p:extLst>
      <p:ext uri="{BB962C8B-B14F-4D97-AF65-F5344CB8AC3E}">
        <p14:creationId xmlns:p14="http://schemas.microsoft.com/office/powerpoint/2010/main" val="403281061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9787B81-C7DF-412B-A405-EF4454012D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1A9FAC77-9AE8-4FCF-9293-4219C1FCA346}"/>
              </a:ext>
            </a:extLst>
          </p:cNvPr>
          <p:cNvPicPr>
            <a:picLocks noChangeAspect="1"/>
          </p:cNvPicPr>
          <p:nvPr/>
        </p:nvPicPr>
        <p:blipFill rotWithShape="1">
          <a:blip r:embed="rId2">
            <a:alphaModFix amt="35000"/>
          </a:blip>
          <a:srcRect t="23552" b="5246"/>
          <a:stretch/>
        </p:blipFill>
        <p:spPr>
          <a:xfrm>
            <a:off x="20" y="-1"/>
            <a:ext cx="12191980" cy="6858000"/>
          </a:xfrm>
          <a:prstGeom prst="rect">
            <a:avLst/>
          </a:prstGeom>
        </p:spPr>
      </p:pic>
      <p:sp>
        <p:nvSpPr>
          <p:cNvPr id="2" name="Title 1">
            <a:extLst>
              <a:ext uri="{FF2B5EF4-FFF2-40B4-BE49-F238E27FC236}">
                <a16:creationId xmlns:a16="http://schemas.microsoft.com/office/drawing/2014/main" id="{9EB35761-7CB2-4120-9DE6-D43F9FADAD56}"/>
              </a:ext>
            </a:extLst>
          </p:cNvPr>
          <p:cNvSpPr>
            <a:spLocks noGrp="1"/>
          </p:cNvSpPr>
          <p:nvPr>
            <p:ph type="title"/>
          </p:nvPr>
        </p:nvSpPr>
        <p:spPr>
          <a:xfrm>
            <a:off x="646111" y="452718"/>
            <a:ext cx="9404723" cy="1400530"/>
          </a:xfrm>
        </p:spPr>
        <p:txBody>
          <a:bodyPr>
            <a:normAutofit/>
          </a:bodyPr>
          <a:lstStyle/>
          <a:p>
            <a:r>
              <a:rPr lang="en-US" dirty="0">
                <a:solidFill>
                  <a:schemeClr val="accent3">
                    <a:lumMod val="60000"/>
                    <a:lumOff val="40000"/>
                  </a:schemeClr>
                </a:solidFill>
              </a:rPr>
              <a:t>My Focus</a:t>
            </a:r>
          </a:p>
        </p:txBody>
      </p:sp>
      <p:sp>
        <p:nvSpPr>
          <p:cNvPr id="3" name="Content Placeholder 2">
            <a:extLst>
              <a:ext uri="{FF2B5EF4-FFF2-40B4-BE49-F238E27FC236}">
                <a16:creationId xmlns:a16="http://schemas.microsoft.com/office/drawing/2014/main" id="{7E80FCA6-9D5F-4B15-870D-60D87E9DF2B8}"/>
              </a:ext>
            </a:extLst>
          </p:cNvPr>
          <p:cNvSpPr>
            <a:spLocks noGrp="1"/>
          </p:cNvSpPr>
          <p:nvPr>
            <p:ph idx="1"/>
          </p:nvPr>
        </p:nvSpPr>
        <p:spPr>
          <a:xfrm>
            <a:off x="1103312" y="2052918"/>
            <a:ext cx="8946541" cy="4195481"/>
          </a:xfrm>
        </p:spPr>
        <p:txBody>
          <a:bodyPr>
            <a:normAutofit/>
          </a:bodyPr>
          <a:lstStyle/>
          <a:p>
            <a:r>
              <a:rPr lang="en-US" dirty="0"/>
              <a:t>Due to the extent of the data available, my goal is to determine  material costs for liquor for someone opening a liquor store in Iowa</a:t>
            </a:r>
          </a:p>
          <a:p>
            <a:r>
              <a:rPr lang="en-US" dirty="0"/>
              <a:t>Scope of data is limited to Des Moines, Iowa </a:t>
            </a:r>
          </a:p>
          <a:p>
            <a:pPr lvl="1"/>
            <a:r>
              <a:rPr lang="en-US" dirty="0"/>
              <a:t>Focuses on a single city to keep consistency in the data</a:t>
            </a:r>
          </a:p>
          <a:p>
            <a:pPr lvl="1"/>
            <a:r>
              <a:rPr lang="en-US" dirty="0"/>
              <a:t>Retains over 500,000 entries for depth of information to model after</a:t>
            </a:r>
          </a:p>
          <a:p>
            <a:endParaRPr lang="en-US" dirty="0"/>
          </a:p>
        </p:txBody>
      </p:sp>
    </p:spTree>
    <p:extLst>
      <p:ext uri="{BB962C8B-B14F-4D97-AF65-F5344CB8AC3E}">
        <p14:creationId xmlns:p14="http://schemas.microsoft.com/office/powerpoint/2010/main" val="284286307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07667C-BEC6-437D-8C42-7E09EE12347F}"/>
              </a:ext>
            </a:extLst>
          </p:cNvPr>
          <p:cNvSpPr>
            <a:spLocks noGrp="1"/>
          </p:cNvSpPr>
          <p:nvPr>
            <p:ph type="title"/>
          </p:nvPr>
        </p:nvSpPr>
        <p:spPr>
          <a:xfrm>
            <a:off x="1469923" y="655322"/>
            <a:ext cx="9252154" cy="1223983"/>
          </a:xfrm>
        </p:spPr>
        <p:txBody>
          <a:bodyPr>
            <a:normAutofit/>
          </a:bodyPr>
          <a:lstStyle/>
          <a:p>
            <a:r>
              <a:rPr lang="en-US" dirty="0">
                <a:solidFill>
                  <a:schemeClr val="accent3">
                    <a:lumMod val="60000"/>
                    <a:lumOff val="40000"/>
                  </a:schemeClr>
                </a:solidFill>
              </a:rPr>
              <a:t>Struggles/Strategy</a:t>
            </a:r>
          </a:p>
        </p:txBody>
      </p:sp>
      <p:sp>
        <p:nvSpPr>
          <p:cNvPr id="3" name="Content Placeholder 2">
            <a:extLst>
              <a:ext uri="{FF2B5EF4-FFF2-40B4-BE49-F238E27FC236}">
                <a16:creationId xmlns:a16="http://schemas.microsoft.com/office/drawing/2014/main" id="{83B79D74-5D77-44E5-BFF1-94E7FC2B90A2}"/>
              </a:ext>
            </a:extLst>
          </p:cNvPr>
          <p:cNvSpPr>
            <a:spLocks noGrp="1"/>
          </p:cNvSpPr>
          <p:nvPr>
            <p:ph idx="1"/>
          </p:nvPr>
        </p:nvSpPr>
        <p:spPr>
          <a:xfrm>
            <a:off x="1103311" y="2052214"/>
            <a:ext cx="5965394" cy="4196185"/>
          </a:xfrm>
        </p:spPr>
        <p:txBody>
          <a:bodyPr>
            <a:normAutofit lnSpcReduction="10000"/>
          </a:bodyPr>
          <a:lstStyle/>
          <a:p>
            <a:pPr>
              <a:lnSpc>
                <a:spcPct val="90000"/>
              </a:lnSpc>
            </a:pPr>
            <a:r>
              <a:rPr lang="en-US" dirty="0"/>
              <a:t>Due to the nature of looking at material costs, several categorical factors appear relevant in the modeling process, which can quickly derail the accuracy of any machine learning model if there are too many unique elements when encoding them.</a:t>
            </a:r>
          </a:p>
          <a:p>
            <a:pPr>
              <a:lnSpc>
                <a:spcPct val="90000"/>
              </a:lnSpc>
            </a:pPr>
            <a:r>
              <a:rPr lang="en-US" dirty="0"/>
              <a:t>Upon further research, it appeared there was a lot of overlapping influence between these categories (such as Vendor Number, Item Number, Item Description, State Bottle Cost). To represent this relationship I chose ‘Item Number’ as the most independent variable of the group to use for developing a model</a:t>
            </a:r>
          </a:p>
          <a:p>
            <a:pPr>
              <a:lnSpc>
                <a:spcPct val="90000"/>
              </a:lnSpc>
            </a:pPr>
            <a:endParaRPr lang="en-US" dirty="0"/>
          </a:p>
        </p:txBody>
      </p:sp>
      <p:pic>
        <p:nvPicPr>
          <p:cNvPr id="4" name="Picture 3">
            <a:extLst>
              <a:ext uri="{FF2B5EF4-FFF2-40B4-BE49-F238E27FC236}">
                <a16:creationId xmlns:a16="http://schemas.microsoft.com/office/drawing/2014/main" id="{D5879240-D274-4382-B241-D77FB21BD226}"/>
              </a:ext>
            </a:extLst>
          </p:cNvPr>
          <p:cNvPicPr>
            <a:picLocks noChangeAspect="1"/>
          </p:cNvPicPr>
          <p:nvPr/>
        </p:nvPicPr>
        <p:blipFill>
          <a:blip r:embed="rId3"/>
          <a:stretch>
            <a:fillRect/>
          </a:stretch>
        </p:blipFill>
        <p:spPr>
          <a:xfrm>
            <a:off x="7534655" y="2883128"/>
            <a:ext cx="4008888" cy="2534354"/>
          </a:xfrm>
          <a:prstGeom prst="rect">
            <a:avLst/>
          </a:prstGeom>
          <a:effectLst>
            <a:outerShdw blurRad="50800" dist="38100" dir="5400000" algn="t" rotWithShape="0">
              <a:prstClr val="black">
                <a:alpha val="43000"/>
              </a:prstClr>
            </a:outerShdw>
          </a:effectLst>
        </p:spPr>
      </p:pic>
    </p:spTree>
    <p:extLst>
      <p:ext uri="{BB962C8B-B14F-4D97-AF65-F5344CB8AC3E}">
        <p14:creationId xmlns:p14="http://schemas.microsoft.com/office/powerpoint/2010/main" val="89000352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18445D-D54B-4FDC-943B-095C53CBAE8E}"/>
              </a:ext>
            </a:extLst>
          </p:cNvPr>
          <p:cNvSpPr>
            <a:spLocks noGrp="1"/>
          </p:cNvSpPr>
          <p:nvPr>
            <p:ph type="title"/>
          </p:nvPr>
        </p:nvSpPr>
        <p:spPr/>
        <p:txBody>
          <a:bodyPr/>
          <a:lstStyle/>
          <a:p>
            <a:r>
              <a:rPr lang="en-US" dirty="0">
                <a:solidFill>
                  <a:schemeClr val="accent3">
                    <a:lumMod val="60000"/>
                    <a:lumOff val="40000"/>
                  </a:schemeClr>
                </a:solidFill>
              </a:rPr>
              <a:t>Struggles/Strategy (Cont.)</a:t>
            </a:r>
            <a:endParaRPr lang="en-US" dirty="0"/>
          </a:p>
        </p:txBody>
      </p:sp>
      <p:sp>
        <p:nvSpPr>
          <p:cNvPr id="3" name="Content Placeholder 2">
            <a:extLst>
              <a:ext uri="{FF2B5EF4-FFF2-40B4-BE49-F238E27FC236}">
                <a16:creationId xmlns:a16="http://schemas.microsoft.com/office/drawing/2014/main" id="{DD818461-018C-4691-843A-1B7A77797836}"/>
              </a:ext>
            </a:extLst>
          </p:cNvPr>
          <p:cNvSpPr>
            <a:spLocks noGrp="1"/>
          </p:cNvSpPr>
          <p:nvPr>
            <p:ph idx="1"/>
          </p:nvPr>
        </p:nvSpPr>
        <p:spPr>
          <a:xfrm>
            <a:off x="477011" y="1772741"/>
            <a:ext cx="8946541" cy="4632541"/>
          </a:xfrm>
        </p:spPr>
        <p:txBody>
          <a:bodyPr>
            <a:normAutofit fontScale="92500" lnSpcReduction="20000"/>
          </a:bodyPr>
          <a:lstStyle/>
          <a:p>
            <a:r>
              <a:rPr lang="en-US" dirty="0"/>
              <a:t>Another obstacle was cleaning 10,000s of missing elements</a:t>
            </a:r>
          </a:p>
          <a:p>
            <a:r>
              <a:rPr lang="en-US" dirty="0"/>
              <a:t>Initially, manual substitution sufficed for columns such as ‘County’ and ‘County Number’ where only 2 unique values were missing</a:t>
            </a:r>
          </a:p>
          <a:p>
            <a:r>
              <a:rPr lang="en-US" dirty="0"/>
              <a:t>However, especially in years 2015-2017, there were dozens of unique values for Category, Category Number, Store Number, and address-related elements that deemed manual substitution inefficient</a:t>
            </a:r>
          </a:p>
          <a:p>
            <a:r>
              <a:rPr lang="en-US" dirty="0"/>
              <a:t>I combatted this by concatenating all years of the relevant columns (2 or 3 each) and compiling dictionaries for all cases where a 	nan-value of a column with a 1:1 ratio to another column 			(</a:t>
            </a:r>
            <a:r>
              <a:rPr lang="en-US" dirty="0" err="1"/>
              <a:t>ie</a:t>
            </a:r>
            <a:r>
              <a:rPr lang="en-US" dirty="0"/>
              <a:t> ‘County’ &amp; ‘County Number’) had a unique value elsewhere in the data.  These dictionaries were then applied across all data</a:t>
            </a:r>
          </a:p>
          <a:p>
            <a:pPr lvl="1"/>
            <a:r>
              <a:rPr lang="en-US" dirty="0"/>
              <a:t>Dictionaries saved as </a:t>
            </a:r>
            <a:r>
              <a:rPr lang="en-US" dirty="0" err="1"/>
              <a:t>csvs</a:t>
            </a:r>
            <a:endParaRPr lang="en-US" dirty="0"/>
          </a:p>
          <a:p>
            <a:pPr lvl="1"/>
            <a:r>
              <a:rPr lang="en-US" dirty="0"/>
              <a:t>Saved in functions for easy reapplication</a:t>
            </a:r>
          </a:p>
          <a:p>
            <a:r>
              <a:rPr lang="en-US" dirty="0"/>
              <a:t>Minimal manual substitution was still necessary in ‘Category’ and ‘Category Number’</a:t>
            </a:r>
          </a:p>
        </p:txBody>
      </p:sp>
    </p:spTree>
    <p:extLst>
      <p:ext uri="{BB962C8B-B14F-4D97-AF65-F5344CB8AC3E}">
        <p14:creationId xmlns:p14="http://schemas.microsoft.com/office/powerpoint/2010/main" val="201351379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991585-2585-468A-8E65-5F0105CD61DB}"/>
              </a:ext>
            </a:extLst>
          </p:cNvPr>
          <p:cNvSpPr>
            <a:spLocks noGrp="1"/>
          </p:cNvSpPr>
          <p:nvPr>
            <p:ph type="title"/>
          </p:nvPr>
        </p:nvSpPr>
        <p:spPr/>
        <p:txBody>
          <a:bodyPr/>
          <a:lstStyle/>
          <a:p>
            <a:r>
              <a:rPr lang="en-US" dirty="0">
                <a:solidFill>
                  <a:schemeClr val="accent3">
                    <a:lumMod val="60000"/>
                    <a:lumOff val="40000"/>
                  </a:schemeClr>
                </a:solidFill>
              </a:rPr>
              <a:t>Prepping Data</a:t>
            </a:r>
          </a:p>
        </p:txBody>
      </p:sp>
      <p:sp>
        <p:nvSpPr>
          <p:cNvPr id="3" name="Content Placeholder 2">
            <a:extLst>
              <a:ext uri="{FF2B5EF4-FFF2-40B4-BE49-F238E27FC236}">
                <a16:creationId xmlns:a16="http://schemas.microsoft.com/office/drawing/2014/main" id="{76150D1C-A024-4391-B5F0-4323D268E4ED}"/>
              </a:ext>
            </a:extLst>
          </p:cNvPr>
          <p:cNvSpPr>
            <a:spLocks noGrp="1"/>
          </p:cNvSpPr>
          <p:nvPr>
            <p:ph idx="1"/>
          </p:nvPr>
        </p:nvSpPr>
        <p:spPr/>
        <p:txBody>
          <a:bodyPr/>
          <a:lstStyle/>
          <a:p>
            <a:r>
              <a:rPr lang="en-US" dirty="0"/>
              <a:t>Item Number, Store Number, and Volume Sold (L) were my variables to find my target ‘Total Cost’</a:t>
            </a:r>
          </a:p>
          <a:p>
            <a:r>
              <a:rPr lang="en-US" dirty="0"/>
              <a:t>Volume Sold (L) had a log transformation that greatly reduced the number of variables outside the upper limit</a:t>
            </a:r>
          </a:p>
          <a:p>
            <a:pPr marL="0" indent="0">
              <a:buNone/>
            </a:pPr>
            <a:r>
              <a:rPr lang="en-US" dirty="0"/>
              <a:t>				    </a:t>
            </a:r>
            <a:r>
              <a:rPr lang="en-US" dirty="0">
                <a:solidFill>
                  <a:schemeClr val="accent3">
                    <a:lumMod val="60000"/>
                    <a:lumOff val="40000"/>
                  </a:schemeClr>
                </a:solidFill>
              </a:rPr>
              <a:t>BEFORE</a:t>
            </a:r>
            <a:r>
              <a:rPr lang="en-US" dirty="0"/>
              <a:t>								  		   </a:t>
            </a:r>
            <a:r>
              <a:rPr lang="en-US" dirty="0">
                <a:solidFill>
                  <a:schemeClr val="accent3">
                    <a:lumMod val="60000"/>
                    <a:lumOff val="40000"/>
                  </a:schemeClr>
                </a:solidFill>
              </a:rPr>
              <a:t>AFTER</a:t>
            </a:r>
          </a:p>
        </p:txBody>
      </p:sp>
      <p:pic>
        <p:nvPicPr>
          <p:cNvPr id="4" name="Picture 3">
            <a:extLst>
              <a:ext uri="{FF2B5EF4-FFF2-40B4-BE49-F238E27FC236}">
                <a16:creationId xmlns:a16="http://schemas.microsoft.com/office/drawing/2014/main" id="{57DB2D28-7DC6-40BC-987C-F8C476F658C7}"/>
              </a:ext>
            </a:extLst>
          </p:cNvPr>
          <p:cNvPicPr>
            <a:picLocks noChangeAspect="1"/>
          </p:cNvPicPr>
          <p:nvPr/>
        </p:nvPicPr>
        <p:blipFill>
          <a:blip r:embed="rId2"/>
          <a:stretch>
            <a:fillRect/>
          </a:stretch>
        </p:blipFill>
        <p:spPr>
          <a:xfrm>
            <a:off x="1502322" y="4045906"/>
            <a:ext cx="3919269" cy="2466951"/>
          </a:xfrm>
          <a:prstGeom prst="rect">
            <a:avLst/>
          </a:prstGeom>
        </p:spPr>
      </p:pic>
      <p:pic>
        <p:nvPicPr>
          <p:cNvPr id="5" name="Picture 4">
            <a:extLst>
              <a:ext uri="{FF2B5EF4-FFF2-40B4-BE49-F238E27FC236}">
                <a16:creationId xmlns:a16="http://schemas.microsoft.com/office/drawing/2014/main" id="{682F399E-DE3D-4E60-BB65-65749F4C7F6C}"/>
              </a:ext>
            </a:extLst>
          </p:cNvPr>
          <p:cNvPicPr>
            <a:picLocks noChangeAspect="1"/>
          </p:cNvPicPr>
          <p:nvPr/>
        </p:nvPicPr>
        <p:blipFill>
          <a:blip r:embed="rId3"/>
          <a:stretch>
            <a:fillRect/>
          </a:stretch>
        </p:blipFill>
        <p:spPr>
          <a:xfrm>
            <a:off x="6897641" y="4045906"/>
            <a:ext cx="3869534" cy="2466952"/>
          </a:xfrm>
          <a:prstGeom prst="rect">
            <a:avLst/>
          </a:prstGeom>
        </p:spPr>
      </p:pic>
    </p:spTree>
    <p:extLst>
      <p:ext uri="{BB962C8B-B14F-4D97-AF65-F5344CB8AC3E}">
        <p14:creationId xmlns:p14="http://schemas.microsoft.com/office/powerpoint/2010/main" val="187490628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CCAF2-3EA5-4315-ABFD-83A570DB8FFA}"/>
              </a:ext>
            </a:extLst>
          </p:cNvPr>
          <p:cNvSpPr>
            <a:spLocks noGrp="1"/>
          </p:cNvSpPr>
          <p:nvPr>
            <p:ph type="title"/>
          </p:nvPr>
        </p:nvSpPr>
        <p:spPr/>
        <p:txBody>
          <a:bodyPr/>
          <a:lstStyle/>
          <a:p>
            <a:r>
              <a:rPr lang="en-US" dirty="0">
                <a:solidFill>
                  <a:schemeClr val="accent3">
                    <a:lumMod val="60000"/>
                    <a:lumOff val="40000"/>
                  </a:schemeClr>
                </a:solidFill>
              </a:rPr>
              <a:t>Prepping Data (Cont.)</a:t>
            </a:r>
          </a:p>
        </p:txBody>
      </p:sp>
      <p:sp>
        <p:nvSpPr>
          <p:cNvPr id="3" name="Content Placeholder 2">
            <a:extLst>
              <a:ext uri="{FF2B5EF4-FFF2-40B4-BE49-F238E27FC236}">
                <a16:creationId xmlns:a16="http://schemas.microsoft.com/office/drawing/2014/main" id="{34D35F8B-1392-4754-B0E2-10F64CD9EB0E}"/>
              </a:ext>
            </a:extLst>
          </p:cNvPr>
          <p:cNvSpPr>
            <a:spLocks noGrp="1"/>
          </p:cNvSpPr>
          <p:nvPr>
            <p:ph idx="1"/>
          </p:nvPr>
        </p:nvSpPr>
        <p:spPr>
          <a:xfrm>
            <a:off x="1000471" y="1443318"/>
            <a:ext cx="8946541" cy="1400531"/>
          </a:xfrm>
        </p:spPr>
        <p:txBody>
          <a:bodyPr/>
          <a:lstStyle/>
          <a:p>
            <a:r>
              <a:rPr lang="en-US" dirty="0"/>
              <a:t>Using aggregation by the mean cost per sale, Item Number and Store Number were similarly analyzed to categorize into 4 and 5 part, respectively.</a:t>
            </a:r>
          </a:p>
          <a:p>
            <a:endParaRPr lang="en-US" dirty="0"/>
          </a:p>
        </p:txBody>
      </p:sp>
      <p:pic>
        <p:nvPicPr>
          <p:cNvPr id="4" name="Picture 3">
            <a:extLst>
              <a:ext uri="{FF2B5EF4-FFF2-40B4-BE49-F238E27FC236}">
                <a16:creationId xmlns:a16="http://schemas.microsoft.com/office/drawing/2014/main" id="{1F2D544D-FA3F-4D88-92F2-DBF72F3D63E8}"/>
              </a:ext>
            </a:extLst>
          </p:cNvPr>
          <p:cNvPicPr>
            <a:picLocks noChangeAspect="1"/>
          </p:cNvPicPr>
          <p:nvPr/>
        </p:nvPicPr>
        <p:blipFill>
          <a:blip r:embed="rId2"/>
          <a:stretch>
            <a:fillRect/>
          </a:stretch>
        </p:blipFill>
        <p:spPr>
          <a:xfrm>
            <a:off x="5719998" y="3117728"/>
            <a:ext cx="5010867" cy="3287553"/>
          </a:xfrm>
          <a:prstGeom prst="rect">
            <a:avLst/>
          </a:prstGeom>
        </p:spPr>
      </p:pic>
      <p:pic>
        <p:nvPicPr>
          <p:cNvPr id="5" name="Picture 4">
            <a:extLst>
              <a:ext uri="{FF2B5EF4-FFF2-40B4-BE49-F238E27FC236}">
                <a16:creationId xmlns:a16="http://schemas.microsoft.com/office/drawing/2014/main" id="{D52C1804-A837-4588-972A-2D68A185BC7A}"/>
              </a:ext>
            </a:extLst>
          </p:cNvPr>
          <p:cNvPicPr>
            <a:picLocks noChangeAspect="1"/>
          </p:cNvPicPr>
          <p:nvPr/>
        </p:nvPicPr>
        <p:blipFill>
          <a:blip r:embed="rId3"/>
          <a:stretch>
            <a:fillRect/>
          </a:stretch>
        </p:blipFill>
        <p:spPr>
          <a:xfrm>
            <a:off x="0" y="3117728"/>
            <a:ext cx="4971098" cy="3287553"/>
          </a:xfrm>
          <a:prstGeom prst="rect">
            <a:avLst/>
          </a:prstGeom>
        </p:spPr>
      </p:pic>
      <mc:AlternateContent xmlns:mc="http://schemas.openxmlformats.org/markup-compatibility/2006" xmlns:p14="http://schemas.microsoft.com/office/powerpoint/2010/main">
        <mc:Choice Requires="p14">
          <p:contentPart p14:bwMode="auto" r:id="rId4">
            <p14:nvContentPartPr>
              <p14:cNvPr id="6" name="Ink 5">
                <a:extLst>
                  <a:ext uri="{FF2B5EF4-FFF2-40B4-BE49-F238E27FC236}">
                    <a16:creationId xmlns:a16="http://schemas.microsoft.com/office/drawing/2014/main" id="{C65D4B13-6EA5-42F8-81AB-8BC11EF0AF5C}"/>
                  </a:ext>
                </a:extLst>
              </p14:cNvPr>
              <p14:cNvContentPartPr/>
              <p14:nvPr/>
            </p14:nvContentPartPr>
            <p14:xfrm>
              <a:off x="-31320" y="-823440"/>
              <a:ext cx="360" cy="360"/>
            </p14:xfrm>
          </p:contentPart>
        </mc:Choice>
        <mc:Fallback xmlns="">
          <p:pic>
            <p:nvPicPr>
              <p:cNvPr id="6" name="Ink 5">
                <a:extLst>
                  <a:ext uri="{FF2B5EF4-FFF2-40B4-BE49-F238E27FC236}">
                    <a16:creationId xmlns:a16="http://schemas.microsoft.com/office/drawing/2014/main" id="{C65D4B13-6EA5-42F8-81AB-8BC11EF0AF5C}"/>
                  </a:ext>
                </a:extLst>
              </p:cNvPr>
              <p:cNvPicPr/>
              <p:nvPr/>
            </p:nvPicPr>
            <p:blipFill>
              <a:blip r:embed="rId5"/>
              <a:stretch>
                <a:fillRect/>
              </a:stretch>
            </p:blipFill>
            <p:spPr>
              <a:xfrm>
                <a:off x="-35640" y="-827760"/>
                <a:ext cx="900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7" name="Ink 6">
                <a:extLst>
                  <a:ext uri="{FF2B5EF4-FFF2-40B4-BE49-F238E27FC236}">
                    <a16:creationId xmlns:a16="http://schemas.microsoft.com/office/drawing/2014/main" id="{B0B22F14-0365-4895-9B09-CAA806B47C24}"/>
                  </a:ext>
                </a:extLst>
              </p14:cNvPr>
              <p14:cNvContentPartPr/>
              <p14:nvPr/>
            </p14:nvContentPartPr>
            <p14:xfrm>
              <a:off x="639720" y="5363880"/>
              <a:ext cx="394920" cy="360"/>
            </p14:xfrm>
          </p:contentPart>
        </mc:Choice>
        <mc:Fallback xmlns="">
          <p:pic>
            <p:nvPicPr>
              <p:cNvPr id="7" name="Ink 6">
                <a:extLst>
                  <a:ext uri="{FF2B5EF4-FFF2-40B4-BE49-F238E27FC236}">
                    <a16:creationId xmlns:a16="http://schemas.microsoft.com/office/drawing/2014/main" id="{B0B22F14-0365-4895-9B09-CAA806B47C24}"/>
                  </a:ext>
                </a:extLst>
              </p:cNvPr>
              <p:cNvPicPr/>
              <p:nvPr/>
            </p:nvPicPr>
            <p:blipFill>
              <a:blip r:embed="rId7"/>
              <a:stretch>
                <a:fillRect/>
              </a:stretch>
            </p:blipFill>
            <p:spPr>
              <a:xfrm>
                <a:off x="635400" y="5359560"/>
                <a:ext cx="403560" cy="9000"/>
              </a:xfrm>
              <a:prstGeom prst="rect">
                <a:avLst/>
              </a:prstGeom>
            </p:spPr>
          </p:pic>
        </mc:Fallback>
      </mc:AlternateContent>
      <mc:AlternateContent xmlns:mc="http://schemas.openxmlformats.org/markup-compatibility/2006" xmlns:p14="http://schemas.microsoft.com/office/powerpoint/2010/main">
        <mc:Choice Requires="p14">
          <p:contentPart p14:bwMode="auto" r:id="rId8">
            <p14:nvContentPartPr>
              <p14:cNvPr id="8" name="Ink 7">
                <a:extLst>
                  <a:ext uri="{FF2B5EF4-FFF2-40B4-BE49-F238E27FC236}">
                    <a16:creationId xmlns:a16="http://schemas.microsoft.com/office/drawing/2014/main" id="{8697DEDE-30F4-46A0-89D1-0C82EC290994}"/>
                  </a:ext>
                </a:extLst>
              </p14:cNvPr>
              <p14:cNvContentPartPr/>
              <p14:nvPr/>
            </p14:nvContentPartPr>
            <p14:xfrm>
              <a:off x="639720" y="5790840"/>
              <a:ext cx="440280" cy="9360"/>
            </p14:xfrm>
          </p:contentPart>
        </mc:Choice>
        <mc:Fallback xmlns="">
          <p:pic>
            <p:nvPicPr>
              <p:cNvPr id="8" name="Ink 7">
                <a:extLst>
                  <a:ext uri="{FF2B5EF4-FFF2-40B4-BE49-F238E27FC236}">
                    <a16:creationId xmlns:a16="http://schemas.microsoft.com/office/drawing/2014/main" id="{8697DEDE-30F4-46A0-89D1-0C82EC290994}"/>
                  </a:ext>
                </a:extLst>
              </p:cNvPr>
              <p:cNvPicPr/>
              <p:nvPr/>
            </p:nvPicPr>
            <p:blipFill>
              <a:blip r:embed="rId9"/>
              <a:stretch>
                <a:fillRect/>
              </a:stretch>
            </p:blipFill>
            <p:spPr>
              <a:xfrm>
                <a:off x="635400" y="5786520"/>
                <a:ext cx="44892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9" name="Ink 8">
                <a:extLst>
                  <a:ext uri="{FF2B5EF4-FFF2-40B4-BE49-F238E27FC236}">
                    <a16:creationId xmlns:a16="http://schemas.microsoft.com/office/drawing/2014/main" id="{2881A873-2285-4C21-B770-049D70D08922}"/>
                  </a:ext>
                </a:extLst>
              </p14:cNvPr>
              <p14:cNvContentPartPr/>
              <p14:nvPr/>
            </p14:nvContentPartPr>
            <p14:xfrm>
              <a:off x="624240" y="5988840"/>
              <a:ext cx="593280" cy="16200"/>
            </p14:xfrm>
          </p:contentPart>
        </mc:Choice>
        <mc:Fallback xmlns="">
          <p:pic>
            <p:nvPicPr>
              <p:cNvPr id="9" name="Ink 8">
                <a:extLst>
                  <a:ext uri="{FF2B5EF4-FFF2-40B4-BE49-F238E27FC236}">
                    <a16:creationId xmlns:a16="http://schemas.microsoft.com/office/drawing/2014/main" id="{2881A873-2285-4C21-B770-049D70D08922}"/>
                  </a:ext>
                </a:extLst>
              </p:cNvPr>
              <p:cNvPicPr/>
              <p:nvPr/>
            </p:nvPicPr>
            <p:blipFill>
              <a:blip r:embed="rId11"/>
              <a:stretch>
                <a:fillRect/>
              </a:stretch>
            </p:blipFill>
            <p:spPr>
              <a:xfrm>
                <a:off x="619920" y="5984520"/>
                <a:ext cx="601920" cy="24840"/>
              </a:xfrm>
              <a:prstGeom prst="rect">
                <a:avLst/>
              </a:prstGeom>
            </p:spPr>
          </p:pic>
        </mc:Fallback>
      </mc:AlternateContent>
    </p:spTree>
    <p:extLst>
      <p:ext uri="{BB962C8B-B14F-4D97-AF65-F5344CB8AC3E}">
        <p14:creationId xmlns:p14="http://schemas.microsoft.com/office/powerpoint/2010/main" val="2820911080"/>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264</TotalTime>
  <Words>783</Words>
  <Application>Microsoft Office PowerPoint</Application>
  <PresentationFormat>Widescreen</PresentationFormat>
  <Paragraphs>59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-apple-system</vt:lpstr>
      <vt:lpstr>Arial</vt:lpstr>
      <vt:lpstr>Century Gothic</vt:lpstr>
      <vt:lpstr>Wingdings 3</vt:lpstr>
      <vt:lpstr>Ion</vt:lpstr>
      <vt:lpstr>Buy U a Drink… Business</vt:lpstr>
      <vt:lpstr>‘Tap’ping Into The Data</vt:lpstr>
      <vt:lpstr>Cock’tale’ of the Numbers</vt:lpstr>
      <vt:lpstr>Cock’tale’ of the Numbers (Cont.)</vt:lpstr>
      <vt:lpstr>My Focus</vt:lpstr>
      <vt:lpstr>Struggles/Strategy</vt:lpstr>
      <vt:lpstr>Struggles/Strategy (Cont.)</vt:lpstr>
      <vt:lpstr>Prepping Data</vt:lpstr>
      <vt:lpstr>Prepping Data (Cont.)</vt:lpstr>
      <vt:lpstr>Results/Conclusion</vt:lpstr>
      <vt:lpstr>Results (Cont.)</vt:lpstr>
      <vt:lpstr>Until Next Time…</vt:lpstr>
      <vt:lpstr>‘Drinks’ for Coming!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Liquor Me Up</dc:title>
  <dc:creator>Matthew Barger</dc:creator>
  <cp:lastModifiedBy>Matthew Barger</cp:lastModifiedBy>
  <cp:revision>4</cp:revision>
  <dcterms:created xsi:type="dcterms:W3CDTF">2022-02-19T12:51:36Z</dcterms:created>
  <dcterms:modified xsi:type="dcterms:W3CDTF">2022-02-19T17:54:15Z</dcterms:modified>
</cp:coreProperties>
</file>

<file path=docProps/thumbnail.jpeg>
</file>